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39" r:id="rId4"/>
    <p:sldId id="315" r:id="rId5"/>
    <p:sldId id="311" r:id="rId6"/>
    <p:sldId id="312" r:id="rId7"/>
    <p:sldId id="314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6" r:id="rId17"/>
    <p:sldId id="327" r:id="rId18"/>
    <p:sldId id="324" r:id="rId19"/>
    <p:sldId id="328" r:id="rId20"/>
    <p:sldId id="329" r:id="rId21"/>
    <p:sldId id="337" r:id="rId22"/>
    <p:sldId id="338" r:id="rId23"/>
    <p:sldId id="330" r:id="rId24"/>
    <p:sldId id="331" r:id="rId25"/>
    <p:sldId id="332" r:id="rId26"/>
    <p:sldId id="333" r:id="rId27"/>
    <p:sldId id="334" r:id="rId28"/>
    <p:sldId id="335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9"/>
    <p:restoredTop sz="84323"/>
  </p:normalViewPr>
  <p:slideViewPr>
    <p:cSldViewPr snapToGrid="0" snapToObjects="1">
      <p:cViewPr varScale="1">
        <p:scale>
          <a:sx n="123" d="100"/>
          <a:sy n="123" d="100"/>
        </p:scale>
        <p:origin x="135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https://blog.enotes.com/2015/04/30/10-extra-cheesy-math-jokes-explained/</a:t>
            </a:r>
          </a:p>
          <a:p>
            <a:endParaRPr lang="en-US"/>
          </a:p>
          <a:p>
            <a:r>
              <a:rPr lang="en-US"/>
              <a:t>Explain random-ness with the height of people in Seattle.</a:t>
            </a:r>
          </a:p>
          <a:p>
            <a:r>
              <a:rPr lang="en-US"/>
              <a:t>Or a really really bad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70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3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3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3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Data Science Methods for Cutting-edge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2480" y="5259946"/>
            <a:ext cx="4191969" cy="11504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800" dirty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/>
              <a:t>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A3C627B-9726-434D-85C1-A8CAD3CA302C}"/>
              </a:ext>
            </a:extLst>
          </p:cNvPr>
          <p:cNvSpPr txBox="1">
            <a:spLocks/>
          </p:cNvSpPr>
          <p:nvPr/>
        </p:nvSpPr>
        <p:spPr>
          <a:xfrm>
            <a:off x="446866" y="5314562"/>
            <a:ext cx="4191969" cy="11504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Chad Curtis (ccurtis7)</a:t>
            </a:r>
          </a:p>
          <a:p>
            <a:r>
              <a:rPr lang="en-US"/>
              <a:t>Chemical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 discrete random variable can only take certain values, e.g. integers.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Flip a count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 times and count the number of heads. What is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range of values for the number of heads?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you get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/2 heads? 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/3 heads?</a:t>
            </a:r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Discrete random variables have discrete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Continuous random variables have continuous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a given distribution, the probability distribution function P(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 is the probability of drawing the value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 from the distribution.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9" y="3277926"/>
            <a:ext cx="4985327" cy="3183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46" y="6518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Normal_distribution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982514" y="45085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P(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22" y="4230159"/>
            <a:ext cx="201410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continuous random variables the probability distribution is usually called the probability density function (PDF).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discrete random variables the probability distribution is usually called the probability mass function (PMF).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09" y="5027185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45" y="6535578"/>
            <a:ext cx="6650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http://</a:t>
            </a:r>
            <a:r>
              <a:rPr lang="en-US" sz="1000" b="1" dirty="0" err="1"/>
              <a:t>tinyurl.com</a:t>
            </a:r>
            <a:r>
              <a:rPr lang="en-US" sz="1000" b="1" dirty="0"/>
              <a:t>/yattghb7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8912" y="5761476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</a:t>
            </a:r>
            <a:r>
              <a:rPr lang="en-US"/>
              <a:t>this be a PMF of?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binomial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There are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 independent trials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With binary outcomes, e.g. yes/no, success/failure, true/false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probability of success doesn’t vary with trial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Example use case?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263"/>
            <a:ext cx="9144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Discrete data over continuous intervals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For modelling the </a:t>
            </a:r>
            <a:r>
              <a:rPr lang="en-US" i="1" dirty="0"/>
              <a:t>number of times an event occurs in an interval of time or space.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Assumptions: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Events occur independently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Rate at which events occur is constant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1450"/>
          <a:stretch/>
        </p:blipFill>
        <p:spPr>
          <a:xfrm>
            <a:off x="250120" y="5239471"/>
            <a:ext cx="6953508" cy="16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00" b="67956"/>
          <a:stretch/>
        </p:blipFill>
        <p:spPr>
          <a:xfrm>
            <a:off x="4613564" y="5144942"/>
            <a:ext cx="3837709" cy="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Applications?</a:t>
            </a:r>
          </a:p>
          <a:p>
            <a:pPr lvl="2"/>
            <a:r>
              <a:rPr lang="en-US" dirty="0"/>
              <a:t>Analogy from chemistry: Poisson statistics can be related to the turnover number and its likelihood in catalysis.</a:t>
            </a:r>
          </a:p>
          <a:p>
            <a:pPr lvl="2"/>
            <a:r>
              <a:rPr lang="en-US" dirty="0"/>
              <a:t>Analogy from materials science: Poisson statistics can be related to the frequency of defects in materials processing.</a:t>
            </a:r>
          </a:p>
          <a:p>
            <a:r>
              <a:rPr lang="en-US" dirty="0"/>
              <a:t>The Poisson distribution is the limit of the binomial distribution as N → infinity.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normal distribution (or Gaussian)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21"/>
          <a:stretch/>
        </p:blipFill>
        <p:spPr>
          <a:xfrm>
            <a:off x="193964" y="2386450"/>
            <a:ext cx="4378036" cy="3110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667"/>
          <a:stretch/>
        </p:blipFill>
        <p:spPr>
          <a:xfrm>
            <a:off x="4572000" y="2386450"/>
            <a:ext cx="4419601" cy="3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gamma distribution</a:t>
            </a:r>
          </a:p>
          <a:p>
            <a:pPr lvl="1"/>
            <a:r>
              <a:rPr lang="en-US" dirty="0"/>
              <a:t>The variable we are collecting is the wait time between subsequent Poisson processes.</a:t>
            </a:r>
          </a:p>
          <a:p>
            <a:pPr lvl="1"/>
            <a:r>
              <a:rPr lang="en-US" dirty="0"/>
              <a:t>E.g. Consider a spectroscopic experiment that collects a set of single molecule data: individual times between chemical reactions (i.e., the inverse of a reaction rate)</a:t>
            </a:r>
          </a:p>
          <a:p>
            <a:pPr lvl="1"/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7" y="4968272"/>
            <a:ext cx="3521364" cy="1480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827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Some serious stuff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5E2812-31FA-4795-8DF5-8C4B428D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" y="2541641"/>
            <a:ext cx="7381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PDF and PMF describe the probability of drawing a sample with a value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dirty="0"/>
              <a:t>cumulative distribution function (CDF) is the probability of drawing a value from the distribution less than </a:t>
            </a:r>
            <a:r>
              <a:rPr lang="en-US" i="1" dirty="0"/>
              <a:t>x</a:t>
            </a:r>
            <a:r>
              <a:rPr lang="en-US" dirty="0"/>
              <a:t>.  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335"/>
          <a:stretch/>
        </p:blipFill>
        <p:spPr>
          <a:xfrm>
            <a:off x="3037032" y="5273964"/>
            <a:ext cx="4787900" cy="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743331"/>
            <a:ext cx="4156364" cy="2770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64" y="2743331"/>
            <a:ext cx="4285499" cy="3214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08" y="238328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8752" y="2373999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9" name="Rectangle 8"/>
          <p:cNvSpPr/>
          <p:nvPr/>
        </p:nvSpPr>
        <p:spPr>
          <a:xfrm>
            <a:off x="41564" y="651887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Binomial_distribution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Poisson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3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308" y="259415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3952" y="258486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a continuous distribution, F(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 is the integral of the PDF.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611556"/>
            <a:ext cx="3187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3693534"/>
            <a:ext cx="4334164" cy="2767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05933"/>
            <a:ext cx="4316632" cy="2756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Normal_distribution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E.g. survivability?  What fraction of your mice are dead by day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Inverse transform sampling allows us to generate random samples according to a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Recall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dirty="0">
                <a:latin typeface="Calibri" charset="0"/>
              </a:rPr>
              <a:t>(x)</a:t>
            </a:r>
            <a:r>
              <a:rPr lang="en-US" dirty="0">
                <a:latin typeface="Calibri" charset="0"/>
              </a:rPr>
              <a:t> is the CDF, the inverse therefore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(x)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>
                <a:latin typeface="Calibri" charset="0"/>
              </a:rPr>
              <a:t>F(F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(u)) = u </a:t>
            </a:r>
            <a:r>
              <a:rPr lang="en-US" dirty="0">
                <a:latin typeface="Calibri" charset="0"/>
              </a:rPr>
              <a:t> - inverse function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range of </a:t>
            </a:r>
            <a:r>
              <a:rPr lang="en-US" dirty="0" err="1">
                <a:latin typeface="Calibri" charset="0"/>
              </a:rPr>
              <a:t>F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(x) is 0 to 1 (the cumulative probability)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Therefore the domain of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(x) </a:t>
            </a:r>
            <a:r>
              <a:rPr lang="en-US" dirty="0">
                <a:latin typeface="Calibri" charset="0"/>
              </a:rPr>
              <a:t>is 0 to 1</a:t>
            </a:r>
          </a:p>
        </p:txBody>
      </p:sp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Generate a random number </a:t>
            </a:r>
            <a:r>
              <a:rPr lang="en-US" i="1" dirty="0">
                <a:latin typeface="Calibri" charset="0"/>
              </a:rPr>
              <a:t>y </a:t>
            </a:r>
            <a:r>
              <a:rPr lang="en-US" dirty="0">
                <a:latin typeface="Calibri" charset="0"/>
              </a:rPr>
              <a:t>from 0 to 1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All values between 0 and 1 have equal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(What distribution is this?)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Solve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(y) </a:t>
            </a:r>
            <a:r>
              <a:rPr lang="en-US" dirty="0">
                <a:latin typeface="Calibri" charset="0"/>
              </a:rPr>
              <a:t>to get a value from the distribution, </a:t>
            </a:r>
            <a:r>
              <a:rPr lang="en-US" i="1" dirty="0">
                <a:latin typeface="Calibri" charset="0"/>
              </a:rPr>
              <a:t>x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41" b="7070"/>
          <a:stretch/>
        </p:blipFill>
        <p:spPr>
          <a:xfrm>
            <a:off x="5214025" y="3657598"/>
            <a:ext cx="3057138" cy="24771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14025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80363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94072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4072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94218" y="3810001"/>
            <a:ext cx="2299854" cy="138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2909" y="4821382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>
                <a:latin typeface="Calibri" charset="0"/>
              </a:rPr>
              <a:t>F(F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(u)) = u </a:t>
            </a:r>
            <a:r>
              <a:rPr lang="en-US" dirty="0">
                <a:latin typeface="Calibri" charset="0"/>
              </a:rPr>
              <a:t> - inverse function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continuous distributions, an analytical solution for the inverse CDF is not always possible (including normal)</a:t>
            </a:r>
          </a:p>
        </p:txBody>
      </p:sp>
    </p:spTree>
    <p:extLst>
      <p:ext uri="{BB962C8B-B14F-4D97-AF65-F5344CB8AC3E}">
        <p14:creationId xmlns:p14="http://schemas.microsoft.com/office/powerpoint/2010/main" val="177448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Hacky hack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To </a:t>
            </a:r>
            <a:r>
              <a:rPr lang="en-US" dirty="0" err="1">
                <a:latin typeface="Calibri" charset="0"/>
              </a:rPr>
              <a:t>Jupyter</a:t>
            </a:r>
            <a:r>
              <a:rPr lang="en-US" dirty="0">
                <a:latin typeface="Calibri" charset="0"/>
              </a:rPr>
              <a:t> notebook!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Create some P(x) plots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Create a CDF from an empirical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empirical distribution?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the inverse transform to sample from your CDF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Mean and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of a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950"/>
            <a:ext cx="9144000" cy="3179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5753242"/>
            <a:ext cx="1600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72" y="5753242"/>
            <a:ext cx="1981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2550" y="2376487"/>
            <a:ext cx="64389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89253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With large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, 𝜇 ≅ 𝜇</a:t>
                </a:r>
                <a:r>
                  <a:rPr lang="en-US" i="1" baseline="-25000" dirty="0">
                    <a:latin typeface="Calibri" charset="0"/>
                  </a:rPr>
                  <a:t> X̅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14" y="41300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Why is this super duper awesome?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9" y="4128786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64155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did you observe with your </a:t>
            </a:r>
            <a:r>
              <a:rPr lang="en-US" dirty="0" err="1">
                <a:latin typeface="Calibri" charset="0"/>
              </a:rPr>
              <a:t>Jupyter</a:t>
            </a:r>
            <a:r>
              <a:rPr lang="en-US" dirty="0">
                <a:latin typeface="Calibri" charset="0"/>
              </a:rPr>
              <a:t> notebook experiments in last class?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Did the sample mean converge on the population mean?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Did the sample mean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converge on the population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divided by square root of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55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Continuous </a:t>
            </a:r>
            <a:r>
              <a:rPr lang="en-US" i="1" dirty="0">
                <a:latin typeface="Calibri" charset="0"/>
              </a:rPr>
              <a:t>vs</a:t>
            </a:r>
            <a:r>
              <a:rPr lang="en-US" dirty="0">
                <a:latin typeface="Calibri" charset="0"/>
              </a:rPr>
              <a:t> Discrete random variables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Common distributions and their uses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Sampling from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Hacky-hack time!</a:t>
            </a: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 continuous random variable can take any value, bounded or not.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measure the weight of a new hydroscopic substance you have developed hourly for a week.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units are you using for weight?</a:t>
            </a:r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15628</TotalTime>
  <Words>1131</Words>
  <Application>Microsoft Office PowerPoint</Application>
  <PresentationFormat>On-screen Show (4:3)</PresentationFormat>
  <Paragraphs>197</Paragraphs>
  <Slides>28</Slides>
  <Notes>27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Handwriting - Dakota</vt:lpstr>
      <vt:lpstr>Cambria Math</vt:lpstr>
      <vt:lpstr>Office Theme</vt:lpstr>
      <vt:lpstr>Data Science Methods for Cutting-edge Tech</vt:lpstr>
      <vt:lpstr>Some serious stuff</vt:lpstr>
      <vt:lpstr>Review</vt:lpstr>
      <vt:lpstr>Review</vt:lpstr>
      <vt:lpstr>Review</vt:lpstr>
      <vt:lpstr>Review</vt:lpstr>
      <vt:lpstr>Review</vt:lpstr>
      <vt:lpstr>Today…</vt:lpstr>
      <vt:lpstr>Continuous vs Discrete</vt:lpstr>
      <vt:lpstr>Continuous vs Discrete</vt:lpstr>
      <vt:lpstr>Continuous vs Discrete</vt:lpstr>
      <vt:lpstr>Probability distributions</vt:lpstr>
      <vt:lpstr>Probability distributions</vt:lpstr>
      <vt:lpstr>Common discrete distributions</vt:lpstr>
      <vt:lpstr>Common discrete distributions</vt:lpstr>
      <vt:lpstr>Common discrete distributions</vt:lpstr>
      <vt:lpstr>Common discrete distributions</vt:lpstr>
      <vt:lpstr>Common distributions</vt:lpstr>
      <vt:lpstr>Common distributions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Sampling from a distribution</vt:lpstr>
      <vt:lpstr>Sampling from a distribution</vt:lpstr>
      <vt:lpstr>Sampling from a distribution</vt:lpstr>
      <vt:lpstr>Hacky hack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Chad Curtis</cp:lastModifiedBy>
  <cp:revision>585</cp:revision>
  <dcterms:created xsi:type="dcterms:W3CDTF">2015-01-21T04:58:27Z</dcterms:created>
  <dcterms:modified xsi:type="dcterms:W3CDTF">2019-01-31T22:22:34Z</dcterms:modified>
</cp:coreProperties>
</file>